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3" r:id="rId2"/>
    <p:sldId id="302" r:id="rId3"/>
    <p:sldId id="319" r:id="rId4"/>
    <p:sldId id="288" r:id="rId5"/>
    <p:sldId id="289" r:id="rId6"/>
    <p:sldId id="318" r:id="rId7"/>
    <p:sldId id="305" r:id="rId8"/>
    <p:sldId id="307" r:id="rId9"/>
    <p:sldId id="293" r:id="rId10"/>
    <p:sldId id="311" r:id="rId11"/>
    <p:sldId id="309" r:id="rId12"/>
    <p:sldId id="313" r:id="rId13"/>
    <p:sldId id="315" r:id="rId14"/>
    <p:sldId id="314" r:id="rId15"/>
    <p:sldId id="316" r:id="rId16"/>
    <p:sldId id="298" r:id="rId17"/>
    <p:sldId id="299" r:id="rId18"/>
    <p:sldId id="300" r:id="rId19"/>
    <p:sldId id="30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-3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4032F-A193-4D2C-985F-BA243F8D4CB3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8E67C-5D68-4898-9DB0-1A1610A3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8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5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12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bn-IN" sz="12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1200" b="1" u="sng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‘পূর্ববাংলা থেকে পশ্চিম পাকিস্তানে এক পয়সাও চালান হতে পারবে না।’-এ কথা বলার কারণ কি ছিল ?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E67C-5D68-4898-9DB0-1A1610A344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21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12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bn-IN" sz="12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—’</a:t>
            </a:r>
            <a:r>
              <a:rPr lang="bn-I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 যদি এদেশের মানুষকে খতম করার চেষ্টা করা হয়,বাঙালিরা বুঝেসুঝে কাজ করবেন’-কথা</a:t>
            </a:r>
            <a:r>
              <a:rPr lang="bn-BD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ব্যাখ্যা </a:t>
            </a:r>
            <a:r>
              <a:rPr lang="bn-I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93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12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bn-IN" sz="12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—’</a:t>
            </a:r>
            <a:r>
              <a:rPr lang="bn-I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 যদি এদেশের মানুষকে খতম করার চেষ্টা করা হয়,বাঙালিরা বুঝেসুঝে কাজ করবেন’-কথা</a:t>
            </a:r>
            <a:r>
              <a:rPr lang="bn-BD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ব্যাখ্যা </a:t>
            </a:r>
            <a:r>
              <a:rPr lang="bn-I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কর। 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E67C-5D68-4898-9DB0-1A1610A344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52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 - </a:t>
            </a:r>
            <a:r>
              <a:rPr lang="bn-IN" sz="1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‘রক্ত যখন দিয়েছি,আরও রক্ত দিব।এদেশের মানুষকে মুক্ত করে ছাড়ব ইনশাল্লাহ।এবারের সংগ্রাম স্বাধীনতার সংগ্রাম’-স্বাধীনতা সম্পর্কিত </a:t>
            </a:r>
          </a:p>
          <a:p>
            <a:r>
              <a:rPr lang="bn-IN" sz="1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 এই উক্তির তাৎপর্য মূল্যায়ন কর। </a:t>
            </a:r>
            <a:endParaRPr lang="en-US" sz="100" b="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72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 - </a:t>
            </a:r>
            <a:r>
              <a:rPr lang="bn-IN" sz="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‘রক্ত যখন দিয়েছি,আরও রক্ত দিব।এদেশের মানুষকে মুক্ত করে ছাড়ব ইনশাল্লাহ।এবারের সংগ্রাম স্বাধীনতার সংগ্রাম’-স্বাধীনতা সম্পর্কিত </a:t>
            </a:r>
          </a:p>
          <a:p>
            <a:r>
              <a:rPr lang="bn-IN" sz="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 এই উক্তির তাৎপর্য মূল্যায়ন কর। </a:t>
            </a:r>
            <a:endParaRPr lang="en-US" sz="600" b="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E67C-5D68-4898-9DB0-1A1610A344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54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মূল্যায়নের প্রশ্ন করে ফলাবর্তন প্রদান করবেন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E67C-5D68-4898-9DB0-1A1610A344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18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প্রশ্ন করে সঠিক উত্তর নির্দেশ করবেন। এই স্লাইডটিতে অ্যাকশন বাটনের ব্যবহার করা হয়েছে। প্রতিটি উত্তরে মাউস ক্লিক করলেই “ আবার চেষ্টা কর/ উত্তর সঠিক হয়েছে” অডিওটি শুনতে পাবেন।  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E67C-5D68-4898-9DB0-1A1610A344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74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বাড়ির কাজ দেয়া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E67C-5D68-4898-9DB0-1A1610A344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43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ব্যবহার করা যেতে পারে। উল্লেখ্য ধন্যবাদের ক্ষেত্রে পাঠ শেষে যে ধরণের শিখনফল  অর্জিত হল তার ভিত্তিতে চিত্রটি দিলে ভাল হয়।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E67C-5D68-4898-9DB0-1A1610A344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2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ব্যবহার করা যেতে পারে। </a:t>
            </a:r>
            <a:r>
              <a:rPr lang="bn-BD" baseline="0" dirty="0" smtClean="0">
                <a:latin typeface="+mn-lt"/>
                <a:cs typeface="+mn-cs"/>
              </a:rPr>
              <a:t>উল্লেখ্য, স্বাগতম স্লাইডেই পাঠের বিষয় ফুটে ওঠে এমন চিত্র ব্যবহার করা যেতে পারে।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E67C-5D68-4898-9DB0-1A1610A344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28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প্রশ্নোত্তরের মাধ্যমে</a:t>
            </a:r>
            <a:r>
              <a:rPr lang="bn-BD" baseline="0" dirty="0" smtClean="0"/>
              <a:t> পাঠ শিরোনাম বের করে আনতে হবে।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E67C-5D68-4898-9DB0-1A1610A344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11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শিক্ষার্থীদেরকে পাঠ শিরোনাম খাতায় লিখে নিতে বলবেন।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0981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FBC2D-F582-459E-A3BA-F4128F93EC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02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9600" b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b="0" baseline="0" dirty="0" smtClean="0"/>
              <a:t> এর </a:t>
            </a:r>
            <a:r>
              <a:rPr lang="bn-IN" baseline="0" dirty="0" smtClean="0"/>
              <a:t>সময় শিক্ষার্থীদের পাঠ্য বইয়ের সংগে মিলিয়ে নিতে বলব।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3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সময়</a:t>
            </a:r>
            <a:r>
              <a:rPr lang="en-US" dirty="0" smtClean="0"/>
              <a:t> </a:t>
            </a:r>
            <a:r>
              <a:rPr lang="en-US" dirty="0" err="1" smtClean="0"/>
              <a:t>থাকলে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E67C-5D68-4898-9DB0-1A1610A344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9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নিজেরা সরবে পাঠ করবেন</a:t>
            </a:r>
            <a:r>
              <a:rPr lang="bn-BD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8E67C-5D68-4898-9DB0-1A1610A344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74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1200" b="1" baseline="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কাজ- </a:t>
            </a:r>
            <a:r>
              <a:rPr lang="bn-IN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‘পূর্ববাংলা থেকে পশ্চিম পাকিস্তানে এক পয়সাও চালান হতে পারবে না।’-এ কথা বলার কারণ কি ছিল তা উল্লেখ করতে হবে?</a:t>
            </a:r>
            <a:endParaRPr 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3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6E87-D828-40CC-9274-654A6CFEBBC3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F14-2352-4C44-8B72-82230D69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4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6E87-D828-40CC-9274-654A6CFEBBC3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F14-2352-4C44-8B72-82230D69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6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6E87-D828-40CC-9274-654A6CFEBBC3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F14-2352-4C44-8B72-82230D69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6E87-D828-40CC-9274-654A6CFEBBC3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F14-2352-4C44-8B72-82230D69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9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6E87-D828-40CC-9274-654A6CFEBBC3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F14-2352-4C44-8B72-82230D69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6E87-D828-40CC-9274-654A6CFEBBC3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F14-2352-4C44-8B72-82230D69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1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6E87-D828-40CC-9274-654A6CFEBBC3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F14-2352-4C44-8B72-82230D69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9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6E87-D828-40CC-9274-654A6CFEBBC3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F14-2352-4C44-8B72-82230D69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7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6E87-D828-40CC-9274-654A6CFEBBC3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F14-2352-4C44-8B72-82230D69D05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87" b="28836"/>
          <a:stretch/>
        </p:blipFill>
        <p:spPr>
          <a:xfrm>
            <a:off x="101600" y="115790"/>
            <a:ext cx="11950700" cy="6605683"/>
          </a:xfrm>
          <a:prstGeom prst="frame">
            <a:avLst>
              <a:gd name="adj1" fmla="val 4186"/>
            </a:avLst>
          </a:prstGeom>
          <a:ln w="38100">
            <a:solidFill>
              <a:schemeClr val="tx1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104587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6E87-D828-40CC-9274-654A6CFEBBC3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F14-2352-4C44-8B72-82230D69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0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6E87-D828-40CC-9274-654A6CFEBBC3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33F14-2352-4C44-8B72-82230D69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0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B6E87-D828-40CC-9274-654A6CFEBBC3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3F14-2352-4C44-8B72-82230D69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3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asrumijan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D136-961B-43B0-A6BB-0CAD2687E120}" type="datetime2">
              <a:rPr lang="en-US" smtClean="0"/>
              <a:t>Thursday, October 13,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 - গাইবান্ধা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t>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8200" y="600075"/>
            <a:ext cx="10858500" cy="575627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bn-BD" sz="3600" kern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মডেল কন্টেন্টটি পাঠদানের পূর্বে অনুগ্রহপূর্বক কন্টেন্টটি একবার দেখে নিন এবং স্লাইডের সংগে দেয়া নির্দেশনা ভালভাবে পড়ে নিন। পাঠদানে নিজস্ব কৌশল প্রয়োগে  প্রয়োজনে নির্মাতার সংগে যোগাযোগ করুন। কন্টেন্টটি ব্যবহারের</a:t>
            </a:r>
            <a:r>
              <a:rPr lang="bn-IN" sz="3600" kern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kern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 আপনাকে অজস্র ধন্যবাদ। </a:t>
            </a:r>
            <a:endParaRPr kumimoji="0" lang="en-US" sz="3600" i="0" u="none" strike="noStrike" kern="0" normalizeH="0" baseline="0" noProof="0" dirty="0" smtClean="0">
              <a:solidFill>
                <a:schemeClr val="tx1"/>
              </a:solidFill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01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6645" y="474336"/>
            <a:ext cx="9637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মনোযোগ সহকারে দেখে  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144" y="5109502"/>
            <a:ext cx="109696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‘পূর্ববাংলা থেকে পশ্চিম পাকিস্তানে </a:t>
            </a:r>
            <a:r>
              <a:rPr lang="bn-I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</a:t>
            </a:r>
            <a:r>
              <a:rPr lang="bn-IN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পয়সাও চালান হতে পারবে না</a:t>
            </a:r>
            <a:r>
              <a:rPr lang="bn-I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।’-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IN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 বলার কারণ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ছিল তা উল্লেখ</a:t>
            </a:r>
            <a:r>
              <a:rPr lang="bn-IN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হবে?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7099" y="2552760"/>
            <a:ext cx="101360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‘পূর্ববাংলা থেকে পশ্চিম পাকিস্তানে </a:t>
            </a:r>
          </a:p>
          <a:p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পয়সাও চালান হতে পারবে না।’</a:t>
            </a:r>
          </a:p>
          <a:p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কথা বলার কারণ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ছিল ?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779" y="213840"/>
            <a:ext cx="951058" cy="9510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00909" y="689369"/>
            <a:ext cx="5074145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96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96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.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2" y="400606"/>
            <a:ext cx="11277598" cy="6056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9024" y="412862"/>
            <a:ext cx="10139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মনোযোগ সহকারে দেখে  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445" y="5026075"/>
            <a:ext cx="105911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I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 </a:t>
            </a:r>
            <a:r>
              <a:rPr lang="bn-I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যদি এদেশের মানুষকে খতম করার চেষ্টা করা হয়</a:t>
            </a:r>
            <a:r>
              <a:rPr lang="bn-I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বাঙালিরা </a:t>
            </a:r>
            <a:r>
              <a:rPr lang="bn-I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বুঝেসুঝে কাজ </a:t>
            </a:r>
            <a:r>
              <a:rPr lang="bn-I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করবেন</a:t>
            </a:r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I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bn-BD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ব্যাখ্যা</a:t>
            </a:r>
            <a:r>
              <a:rPr lang="bn-I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হবে।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2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656" y="2796600"/>
            <a:ext cx="10091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 যদি এদেশের মানুষকে খতম করার চেষ্টা করা হয়,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বাঙালিরা বুঝেসুঝে কাজ করবেন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কর।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779" y="213840"/>
            <a:ext cx="951058" cy="9510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15899" y="689369"/>
            <a:ext cx="5685892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96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71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.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" y="450456"/>
            <a:ext cx="11338562" cy="5957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69025" y="412862"/>
            <a:ext cx="9645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মনোযোগ সহকারে দেখে  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7610" y="4541533"/>
            <a:ext cx="97406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‘রক্ত যখন দিয়েছি,আরও রক্ত দিব</a:t>
            </a:r>
            <a:r>
              <a:rPr lang="b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এদেশের </a:t>
            </a:r>
            <a:r>
              <a:rPr lang="bn-I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 মুক্ত করে ছাড়ব ইনশাল্লাহ</a:t>
            </a:r>
            <a:r>
              <a:rPr lang="b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এবারের </a:t>
            </a:r>
            <a:r>
              <a:rPr lang="bn-I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 স্বাধীনতার সংগ্রাম</a:t>
            </a:r>
            <a:r>
              <a:rPr lang="b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’-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 </a:t>
            </a:r>
            <a:r>
              <a:rPr lang="bn-I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সম্পর্কিত </a:t>
            </a:r>
            <a:r>
              <a:rPr lang="b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বঙ্গবন্ধুর </a:t>
            </a:r>
            <a:r>
              <a:rPr lang="bn-I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উক্তির তাৎপর্য মূল্যায়ন </a:t>
            </a:r>
            <a:r>
              <a:rPr lang="b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হবে।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7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9374" y="2543891"/>
            <a:ext cx="9892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‘রক্ত যখন দিয়েছি,আরও রক্ত দিব।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এদেশের মানুষকে মুক্ত করে ছাড়ব ইনশাল্লাহ।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এবারের সংগ্রাম স্বাধীনতার </a:t>
            </a:r>
            <a:r>
              <a:rPr lang="bn-IN" sz="5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সংগ্রাম’-স্বাধীনতা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সম্পর্কিত বঙ্গবন্ধুর এই উক্তির তাৎপর্য মূল্যায়ন কর।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143" y="488825"/>
            <a:ext cx="951058" cy="9510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75021" y="569447"/>
            <a:ext cx="4675030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96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96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96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0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609" y="2043534"/>
            <a:ext cx="1097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কর্মচারীদের কত তারিখে বেতন নিয়ে আসার কথা বলা হয়েছিল?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148" y="2744799"/>
            <a:ext cx="5277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ব্যারাক শব্দের অর্থ কী? 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7294" y="3645843"/>
            <a:ext cx="109247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কর্মচারীদের উদ্দেশ্যে বঙ্গবন্ধু কী বলেছিলেন?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9371" y="298931"/>
            <a:ext cx="34371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96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96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r>
              <a:rPr lang="bn-BD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148" y="5377884"/>
            <a:ext cx="11059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পূর্ববাংলা থেকে পশ্চিম পাকিস্তানে কী চালান হতে পারবে না?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148" y="4476840"/>
            <a:ext cx="9411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কাদেরকে আমাদের ভাই বলেছিলেন?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5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3" grpId="0"/>
      <p:bldP spid="5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636733" y="4573066"/>
            <a:ext cx="9782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স্বায়ত্ত্বশাসন প্রতিষ্ঠা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গণতন্ত্র প্রতিষ্ঠা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দেশের মানুষের মুক্তি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36615" y="3476164"/>
            <a:ext cx="223524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 লাভ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60373" y="3475595"/>
            <a:ext cx="2864047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IN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স্বেচ্ছায় কারাবরণ 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34359" y="3492699"/>
            <a:ext cx="2125628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282884" y="3492699"/>
            <a:ext cx="2044326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IN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 ত্যাগ 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638033" y="5659164"/>
            <a:ext cx="141666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968091" y="5656181"/>
            <a:ext cx="1426606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35776" y="5675699"/>
            <a:ext cx="1426607" cy="5847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398146" y="5670537"/>
            <a:ext cx="1688870" cy="58477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967690" y="1683858"/>
            <a:ext cx="3011418" cy="64633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043" y="574918"/>
            <a:ext cx="10842036" cy="175432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মায়ানমারে গণতন্ত্র প্রতিষ্ঠায় যার নাম চিরস্মরণীয় হয়ে থাকবে তিনি হলেন অং সান সুচি। এর জন্য তাকে দীর্ঘদিন কারাবাস করতে হয়েছে। তবুও তিনি গণতন্ত্র প্রতিষ্ঠায় নিরলস কাজ করে যাচ্ছেন।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0380" y="2378124"/>
            <a:ext cx="11604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u="sng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উদ্দীপকের </a:t>
            </a:r>
            <a:r>
              <a:rPr lang="bn-IN" sz="3200" b="1" u="sng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 নিচের প্রশ্ন দুটির উত্তর </a:t>
            </a:r>
            <a:r>
              <a:rPr lang="bn-IN" sz="3200" b="1" u="sng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 (অ্যাকশন বাটন ব্যবহার করে )।   </a:t>
            </a:r>
            <a:endParaRPr lang="en-US" sz="3200" b="1" u="sng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6627" y="2878959"/>
            <a:ext cx="8081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 সান সুচি ও বঙ্গবন্ধু উভয়ের মধ্যে মিল কোথায়?</a:t>
            </a:r>
            <a:endParaRPr lang="bn-IN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4043" y="4099797"/>
            <a:ext cx="6029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 সান সুচি ও বঙ্গবন্ধুর প্রত্যাশা ছিল-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872664" y="1656077"/>
            <a:ext cx="2580948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4043" y="5071406"/>
            <a:ext cx="3477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47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3" grpId="0" animBg="1"/>
      <p:bldP spid="44" grpId="0" animBg="1"/>
      <p:bldP spid="45" grpId="0" animBg="1"/>
      <p:bldP spid="61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21" grpId="0" animBg="1"/>
      <p:bldP spid="22" grpId="0"/>
      <p:bldP spid="23" grpId="0"/>
      <p:bldP spid="24" grpId="0"/>
      <p:bldP spid="62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184861" y="342551"/>
            <a:ext cx="543110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115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115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578" y="3199507"/>
            <a:ext cx="10799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বাঙালীদের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ত্বপূর্ণ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?-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১৫টি বা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0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400051"/>
            <a:ext cx="11325226" cy="6057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469535" y="1860371"/>
            <a:ext cx="916841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 </a:t>
            </a:r>
          </a:p>
          <a:p>
            <a:r>
              <a:rPr lang="bn-BD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ধন্যবাদ </a:t>
            </a:r>
            <a:endParaRPr lang="en-US" sz="13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87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9" y="300038"/>
            <a:ext cx="11363322" cy="62579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D136-961B-43B0-A6BB-0CAD2687E120}" type="datetime2">
              <a:rPr lang="en-US" smtClean="0"/>
              <a:t>Thursday, October 13,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মিজানুর - গাইবান্ধা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296D-B6D0-4D63-ABDA-FC1B03B5FFC2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33987" y="1903987"/>
            <a:ext cx="967885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7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0598B-7D3B-47A3-8C38-37AD213A06E2}" type="datetime1">
              <a:rPr lang="en-US" smtClean="0"/>
              <a:t>10/13/2016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MIJANUR-GAIBANDHA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7AC2-10A6-4A96-812B-A297C9C45F0E}" type="slidenum">
              <a:rPr lang="en-US" smtClean="0"/>
              <a:t>3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64695" y="535568"/>
            <a:ext cx="10657718" cy="5820782"/>
            <a:chOff x="634808" y="535568"/>
            <a:chExt cx="10135937" cy="5820782"/>
          </a:xfrm>
        </p:grpSpPr>
        <p:sp>
          <p:nvSpPr>
            <p:cNvPr id="8" name="Rectangle 7"/>
            <p:cNvSpPr/>
            <p:nvPr/>
          </p:nvSpPr>
          <p:spPr>
            <a:xfrm>
              <a:off x="634808" y="3567697"/>
              <a:ext cx="5208858" cy="2739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bn-IN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 মিজানুর রহমান 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(বাংলা ) </a:t>
              </a:r>
              <a:endPara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গাইবান্ধা সরকারি উচ্চ বালক বিদ্যালয়। 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মুঠোফোন-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01717016140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asrumijan@gmail.com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99131" y="3801805"/>
              <a:ext cx="3071614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 ১ম পত্র </a:t>
              </a:r>
              <a:endPara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(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 অধিবেশন)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৮ম 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bn-BD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৫০ মিনিট 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তারিখ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১৬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.০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.১৫ খ্রিঃ  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565" y="1250038"/>
              <a:ext cx="2504177" cy="23857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6" name="Down Ribbon 5"/>
            <p:cNvSpPr/>
            <p:nvPr/>
          </p:nvSpPr>
          <p:spPr>
            <a:xfrm>
              <a:off x="3888804" y="535568"/>
              <a:ext cx="4109593" cy="825809"/>
            </a:xfrm>
            <a:prstGeom prst="ribbon">
              <a:avLst>
                <a:gd name="adj1" fmla="val 12709"/>
                <a:gd name="adj2" fmla="val 4844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u="sng" dirty="0" err="1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5400" b="1" u="sng" dirty="0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1" u="sng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098799" y="513796"/>
            <a:ext cx="30941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36761" y="535568"/>
            <a:ext cx="2600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u="sng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4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761" y="1250037"/>
            <a:ext cx="2541568" cy="249064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12" name="Straight Connector 11"/>
          <p:cNvCxnSpPr/>
          <p:nvPr/>
        </p:nvCxnSpPr>
        <p:spPr>
          <a:xfrm>
            <a:off x="6413868" y="1698499"/>
            <a:ext cx="44082" cy="4302251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2" idx="4"/>
          </p:cNvCxnSpPr>
          <p:nvPr/>
        </p:nvCxnSpPr>
        <p:spPr>
          <a:xfrm>
            <a:off x="6698340" y="1994434"/>
            <a:ext cx="49235" cy="335097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00211" y="2159553"/>
            <a:ext cx="71208" cy="336166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320999" y="1590104"/>
            <a:ext cx="185737" cy="12687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365081" y="5978462"/>
            <a:ext cx="185737" cy="12687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605471" y="1994434"/>
            <a:ext cx="185737" cy="12687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654706" y="5218530"/>
            <a:ext cx="185737" cy="12687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88828" y="5515007"/>
            <a:ext cx="185737" cy="126874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003131" y="2071395"/>
            <a:ext cx="185737" cy="126874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14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entagon 16"/>
          <p:cNvSpPr/>
          <p:nvPr/>
        </p:nvSpPr>
        <p:spPr>
          <a:xfrm flipH="1">
            <a:off x="3099963" y="805103"/>
            <a:ext cx="8248869" cy="1436210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>
              <a:lnSpc>
                <a:spcPct val="90000"/>
              </a:lnSpc>
              <a:defRPr/>
            </a:pP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 তারিখে অ্যাসেম্বলি কল করেছিল ?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Pentagon 19"/>
          <p:cNvSpPr/>
          <p:nvPr/>
        </p:nvSpPr>
        <p:spPr>
          <a:xfrm flipH="1">
            <a:off x="3099963" y="4701123"/>
            <a:ext cx="8248869" cy="1339126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>
              <a:lnSpc>
                <a:spcPct val="90000"/>
              </a:lnSpc>
              <a:defRPr/>
            </a:pP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পাকিস্থানের রাষ্ট্রক্ষমতা </a:t>
            </a: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কাদের হাতে হস্তান্তর করতে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বলা হয়েছিল</a:t>
            </a: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 flipH="1">
            <a:off x="3099963" y="2621108"/>
            <a:ext cx="8248869" cy="1385428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>
              <a:lnSpc>
                <a:spcPct val="90000"/>
              </a:lnSpc>
              <a:defRPr/>
            </a:pPr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 টি সি শব্দের অর্থ ক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1" y="677917"/>
            <a:ext cx="2609850" cy="1752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4510532"/>
            <a:ext cx="2542326" cy="172030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3" y="2628830"/>
            <a:ext cx="2762250" cy="16478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73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0" y="620294"/>
            <a:ext cx="10898440" cy="5880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6780" y="620294"/>
            <a:ext cx="107973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8000" b="1" dirty="0">
                <a:ln w="0"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এবারের সংগ্রাম স্বাধীনতার সংগ্রাম</a:t>
            </a:r>
            <a:endParaRPr lang="en-US" sz="5400" b="1" dirty="0">
              <a:ln w="0"/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7368" y="2452348"/>
            <a:ext cx="52622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শেখ মুজিবুর রহমান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5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0230" y="1819171"/>
            <a:ext cx="11065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‘পূর্ববাংলা থেকে পশ্চিম পাকিস্তানে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পয়সাও চালান হতে পারবে না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।’-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 বলার কারণ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3521" y="1111285"/>
            <a:ext cx="4642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229" y="4374452"/>
            <a:ext cx="106127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‘রক্ত যখন দিয়েছি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আরও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 দিব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এদেশের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 মুক্ত করে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ছাড়ব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ইনশাল্লাহ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এবারের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 স্বাধীনতার সংগ্রাম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’-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 সম্পর্কিত বঙ্গবন্ধুর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উক্তির তাৎপর্য মূল্যায়ন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04544" y="557287"/>
            <a:ext cx="25603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229" y="3096444"/>
            <a:ext cx="10837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‘কিন্তু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যদি এদেশের মানুষকে খতম করার চেষ্টা করা হয়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বাঙালিরা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বুঝেসুঝে কাজ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করবেন’-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কথা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6155" y="2570517"/>
            <a:ext cx="110196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প্রধানমন্ত্রীত্ব চাই না। আমরা এদেশের মানুষের অধিকার চাই। আমি পরিস্কার অক্ষরে বলে দেবার চাই যে,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থেকে এই বাংলাদেশে কোর্ট-কাচারি,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আদালত-ফৌজদারি,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প্রতিষ্ঠান অনির্দিষ্টকালের জন্য বন্ধ থাকবে। গরিবের যাতে কষ্ট না হয়,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 আমার মানুষ কষ্ট না করে সেজন্য সমস্ত অন্যান্য যে জিনিসগুলো আছে,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সেগুলির হরতাল কাল থেকে চলবে না। 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8083" y="508273"/>
            <a:ext cx="3795303" cy="144655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8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6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305" y="3802765"/>
            <a:ext cx="964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বঙ্গবন্ধু প্রধানমন্ত্রীত্বকে প্রাধান্য দেননি কেন?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2452" y="544099"/>
            <a:ext cx="951058" cy="9510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7747" y="544099"/>
            <a:ext cx="6014434" cy="186204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115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115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9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9259" y="620342"/>
            <a:ext cx="5096099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13800" u="sng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6600" u="sng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4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956</Words>
  <Application>Microsoft Office PowerPoint</Application>
  <PresentationFormat>Custom</PresentationFormat>
  <Paragraphs>116</Paragraphs>
  <Slides>19</Slides>
  <Notes>18</Notes>
  <HiddenSlides>1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49</cp:revision>
  <dcterms:created xsi:type="dcterms:W3CDTF">2015-03-28T14:08:55Z</dcterms:created>
  <dcterms:modified xsi:type="dcterms:W3CDTF">2016-10-13T09:37:33Z</dcterms:modified>
</cp:coreProperties>
</file>